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Default Extension="wdp" ContentType="image/vnd.ms-photo"/>
  <Default Extension="svg" ContentType="image/svg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  <p:sldMasterId id="2147483675" r:id="rId5"/>
  </p:sldMasterIdLst>
  <p:notesMasterIdLst>
    <p:notesMasterId r:id="rId14"/>
  </p:notesMasterIdLst>
  <p:handoutMasterIdLst>
    <p:handoutMasterId r:id="rId15"/>
  </p:handoutMasterIdLst>
  <p:sldIdLst>
    <p:sldId id="278" r:id="rId6"/>
    <p:sldId id="271" r:id="rId7"/>
    <p:sldId id="277" r:id="rId8"/>
    <p:sldId id="272" r:id="rId9"/>
    <p:sldId id="269" r:id="rId10"/>
    <p:sldId id="280" r:id="rId11"/>
    <p:sldId id="279" r:id="rId12"/>
    <p:sldId id="27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20" autoAdjust="0"/>
    <p:restoredTop sz="87949" autoAdjust="0"/>
  </p:normalViewPr>
  <p:slideViewPr>
    <p:cSldViewPr snapToGrid="0" showGuides="1">
      <p:cViewPr varScale="1">
        <p:scale>
          <a:sx n="140" d="100"/>
          <a:sy n="140" d="100"/>
        </p:scale>
        <p:origin x="512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7/11/19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7/11/19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280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20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2367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6304E-FDE3-4B4F-A3B7-EBE87F3FA5E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61063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.jpg"/><Relationship Id="rId5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4" Type="http://schemas.openxmlformats.org/officeDocument/2006/relationships/image" Target="../media/image10.png"/><Relationship Id="rId5" Type="http://schemas.openxmlformats.org/officeDocument/2006/relationships/image" Target="../media/image6.svg"/><Relationship Id="rId6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Relationship Id="rId3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256883" y="1191673"/>
            <a:ext cx="2448224" cy="9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5391558"/>
            <a:ext cx="4540440" cy="346912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 smtClean="0"/>
              <a:t>https://</a:t>
            </a:r>
            <a:r>
              <a:rPr lang="en-US" noProof="0" dirty="0" err="1" smtClean="0"/>
              <a:t>www.facebook.com</a:t>
            </a:r>
            <a:r>
              <a:rPr lang="en-US" noProof="0" dirty="0" smtClean="0"/>
              <a:t>/</a:t>
            </a:r>
            <a:r>
              <a:rPr lang="en-US" noProof="0" dirty="0" err="1" smtClean="0"/>
              <a:t>EdWriters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4804774"/>
            <a:ext cx="4533900" cy="371934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800" b="0" cap="all" baseline="0" dirty="0" smtClean="0"/>
            </a:lvl1pPr>
          </a:lstStyle>
          <a:p>
            <a:pPr marL="228600" lvl="0" indent="-228600"/>
            <a:r>
              <a:rPr lang="en-US" noProof="0" dirty="0" smtClean="0"/>
              <a:t>https://</a:t>
            </a:r>
            <a:r>
              <a:rPr lang="en-US" noProof="0" dirty="0" err="1" smtClean="0"/>
              <a:t>www.ewa.org</a:t>
            </a:r>
            <a:endParaRPr lang="en-US" noProof="0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88" y="5346292"/>
            <a:ext cx="437442" cy="437442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2084" y="4768239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</a:t>
            </a:r>
            <a:r>
              <a:rPr lang="en-US" noProof="0"/>
              <a:t>Master title</a:t>
            </a:r>
            <a:endParaRPr lang="en-US" noProof="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6130759" y="1307284"/>
            <a:ext cx="3866920" cy="1467444"/>
          </a:xfrm>
          <a:prstGeom prst="rect">
            <a:avLst/>
          </a:prstGeom>
        </p:spPr>
      </p:pic>
      <p:sp>
        <p:nvSpPr>
          <p:cNvPr id="20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 txBox="1">
            <a:spLocks/>
          </p:cNvSpPr>
          <p:nvPr userDrawn="1"/>
        </p:nvSpPr>
        <p:spPr>
          <a:xfrm>
            <a:off x="7002130" y="5931605"/>
            <a:ext cx="4540440" cy="346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@</a:t>
            </a:r>
            <a:r>
              <a:rPr lang="en-US" dirty="0" err="1" smtClean="0"/>
              <a:t>EdWriters</a:t>
            </a:r>
            <a:endParaRPr lang="en-US" dirty="0"/>
          </a:p>
        </p:txBody>
      </p:sp>
      <p:pic>
        <p:nvPicPr>
          <p:cNvPr id="21" name="Graphic 16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88" y="5886339"/>
            <a:ext cx="437442" cy="43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937456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5410759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969810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497754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</a:t>
            </a:r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0794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1124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24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43301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01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1136" y="397394"/>
            <a:ext cx="2309966" cy="87660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7184692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451136" y="397394"/>
            <a:ext cx="2309966" cy="87660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6742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13541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147369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xmlns="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132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6"/>
            <a:ext cx="4914189" cy="40438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3999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32523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09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208581" y="1630018"/>
            <a:ext cx="3983420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95879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389375" y="2170586"/>
            <a:ext cx="1150671" cy="11506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4290" y="3772554"/>
            <a:ext cx="3370402" cy="21388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53992" y="2335203"/>
            <a:ext cx="810835" cy="810835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549738" y="3772553"/>
            <a:ext cx="3370402" cy="21388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3958800" y="1630017"/>
            <a:ext cx="4249780" cy="4373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5520328" y="2170586"/>
            <a:ext cx="1150671" cy="115067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4945" y="2335203"/>
            <a:ext cx="810835" cy="810835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9651097" y="2170586"/>
            <a:ext cx="1150671" cy="11506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15714" y="2335203"/>
            <a:ext cx="810835" cy="810835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10462" y="3772553"/>
            <a:ext cx="3370402" cy="21388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3828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648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432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xmlns="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xmlns="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xmlns="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xmlns="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xmlns="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xmlns="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xmlns="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xmlns="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xmlns="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xmlns="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0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958422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486366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xmlns="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541475" y="4958422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xmlns="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522084" y="5431725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</a:t>
            </a:r>
            <a:r>
              <a:rPr lang="en-US" noProof="0"/>
              <a:t>Master title</a:t>
            </a:r>
            <a:endParaRPr lang="en-US" noProof="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6256883" y="1191673"/>
            <a:ext cx="2448224" cy="92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9796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xmlns="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xmlns="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937456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xmlns="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5410759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969810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xmlns="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497754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</a:t>
            </a:r>
          </a:p>
        </p:txBody>
      </p:sp>
    </p:spTree>
    <p:extLst>
      <p:ext uri="{BB962C8B-B14F-4D97-AF65-F5344CB8AC3E}">
        <p14:creationId xmlns:p14="http://schemas.microsoft.com/office/powerpoint/2010/main" val="322866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xmlns="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3233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xmlns="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xmlns="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xmlns="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xmlns="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951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xmlns="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xmlns="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xmlns="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xmlns="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079416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xmlns="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040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xmlns="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xmlns="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xmlns="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1124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1246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xmlns="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502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xmlns="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xmlns="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xmlns="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xmlns="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43301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xmlns="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xmlns="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301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xmlns="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00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xmlns="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xmlns="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xmlns="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xmlns="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995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xmlns="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xmlns="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62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147369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rgbClr val="FFC000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xmlns="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xmlns="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  <p:sp>
        <p:nvSpPr>
          <p:cNvPr id="18" name="Oval 17"/>
          <p:cNvSpPr/>
          <p:nvPr userDrawn="1"/>
        </p:nvSpPr>
        <p:spPr>
          <a:xfrm>
            <a:off x="6145306" y="-895879"/>
            <a:ext cx="6777317" cy="67773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813" y="-236264"/>
            <a:ext cx="5709217" cy="5709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6"/>
            <a:ext cx="4914189" cy="40438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xmlns="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32523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xmlns="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xmlns="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2E4E194-63F1-4D43-AC02-75733DF045E9}"/>
              </a:ext>
            </a:extLst>
          </p:cNvPr>
          <p:cNvSpPr/>
          <p:nvPr userDrawn="1"/>
        </p:nvSpPr>
        <p:spPr>
          <a:xfrm>
            <a:off x="8208581" y="1630018"/>
            <a:ext cx="3983420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95879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389375" y="2170586"/>
            <a:ext cx="1150671" cy="11506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4290" y="3772554"/>
            <a:ext cx="3370402" cy="21388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553992" y="2335203"/>
            <a:ext cx="810835" cy="810835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  <p:sp>
        <p:nvSpPr>
          <p:cNvPr id="22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8549738" y="3772553"/>
            <a:ext cx="3370402" cy="21388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3755C1FB-E61C-4BBC-8179-D34908DEA1B6}"/>
              </a:ext>
            </a:extLst>
          </p:cNvPr>
          <p:cNvSpPr/>
          <p:nvPr userDrawn="1"/>
        </p:nvSpPr>
        <p:spPr>
          <a:xfrm>
            <a:off x="3958800" y="1630017"/>
            <a:ext cx="4249780" cy="4373217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5520328" y="2170586"/>
            <a:ext cx="1150671" cy="1150671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7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684945" y="2335203"/>
            <a:ext cx="810835" cy="810835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9651097" y="2170586"/>
            <a:ext cx="1150671" cy="1150671"/>
          </a:xfrm>
          <a:prstGeom prst="ellipse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483B974E-5202-4EAD-9D55-4129C84BAE87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9815714" y="2335203"/>
            <a:ext cx="810835" cy="810835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4410462" y="3772553"/>
            <a:ext cx="3370402" cy="2138823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xmlns="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xmlns="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xmlns="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xmlns="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xmlns="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xmlns="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xmlns="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69638" y="6028079"/>
            <a:ext cx="1842047" cy="699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7/11/19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74" r:id="rId7"/>
    <p:sldLayoutId id="2147483663" r:id="rId8"/>
    <p:sldLayoutId id="2147483654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7/11/19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91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325">
          <p15:clr>
            <a:srgbClr val="F26B43"/>
          </p15:clr>
        </p15:guide>
        <p15:guide id="4" pos="734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.jpg"/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6.svg"/><Relationship Id="rId5" Type="http://schemas.openxmlformats.org/officeDocument/2006/relationships/image" Target="../media/image17.png"/><Relationship Id="rId6" Type="http://schemas.openxmlformats.org/officeDocument/2006/relationships/image" Target="../media/image18.sv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3650" y="2173287"/>
            <a:ext cx="5143500" cy="2994135"/>
          </a:xfrm>
        </p:spPr>
        <p:txBody>
          <a:bodyPr/>
          <a:lstStyle/>
          <a:p>
            <a:r>
              <a:rPr lang="en-US" sz="4400" dirty="0"/>
              <a:t>Trends in National Education Reporting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2" y="730558"/>
            <a:ext cx="5305660" cy="53016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5FC40B0-ED27-47E5-A3C2-32A8418567E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130759" y="1307284"/>
            <a:ext cx="3866920" cy="1467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1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Trends in National K-12 Education Coverage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3" name="Picture Placeholder 82">
            <a:extLst>
              <a:ext uri="{FF2B5EF4-FFF2-40B4-BE49-F238E27FC236}">
                <a16:creationId xmlns:a16="http://schemas.microsoft.com/office/drawing/2014/main" xmlns="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" r="98"/>
          <a:stretch>
            <a:fillRect/>
          </a:stretch>
        </p:blipFill>
        <p:spPr>
          <a:xfrm>
            <a:off x="1564502" y="2366733"/>
            <a:ext cx="810835" cy="81083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b="1" dirty="0"/>
              <a:t>Trend toward partnerships and content sharing among news outlets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5309" y="3772554"/>
            <a:ext cx="3426373" cy="2138823"/>
          </a:xfrm>
        </p:spPr>
        <p:txBody>
          <a:bodyPr/>
          <a:lstStyle/>
          <a:p>
            <a:r>
              <a:rPr lang="en-US" b="1" dirty="0"/>
              <a:t>Growth in online platforms for nationally focused K-12 education news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b="1" dirty="0"/>
              <a:t>How you can help national K-12 journalists and how they can help you 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455" y="2377243"/>
            <a:ext cx="810835" cy="810835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204" y="2314771"/>
            <a:ext cx="873307" cy="873307"/>
          </a:xfrm>
        </p:spPr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Pew Research Center </a:t>
            </a:r>
            <a:br>
              <a:rPr lang="en-US" sz="2400" dirty="0"/>
            </a:br>
            <a:r>
              <a:rPr lang="en-US" sz="2400" dirty="0" err="1"/>
              <a:t>U.s.</a:t>
            </a:r>
            <a:r>
              <a:rPr lang="en-US" sz="2400" dirty="0"/>
              <a:t> Newsroom Jobs Report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151027" cy="4351338"/>
          </a:xfrm>
        </p:spPr>
        <p:txBody>
          <a:bodyPr/>
          <a:lstStyle/>
          <a:p>
            <a:r>
              <a:rPr lang="en-US" sz="1800" dirty="0"/>
              <a:t>The number of U.S. newsrooms employees fell by 25 percent between 2008 and 2018, from roughly 114,000 to 86,000.</a:t>
            </a:r>
          </a:p>
          <a:p>
            <a:r>
              <a:rPr lang="en-US" sz="1800" dirty="0"/>
              <a:t>The number of newsroom employees in U.S. newspapers has plummeted by a staggering 47 percent, from 71,000 to 38,000 workers.</a:t>
            </a:r>
          </a:p>
          <a:p>
            <a:r>
              <a:rPr lang="en-US" sz="1800" dirty="0"/>
              <a:t>The number of workers in digital-native newsrooms climbed by 82 percent, from an estimated 7,400 in 2008 to 13,500 in 2018.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xmlns="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12" y="988536"/>
            <a:ext cx="4884848" cy="488484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228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Legacy &amp; Digital-Native Outlets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Legacy Outlets</a:t>
            </a:r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xmlns="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/>
              <a:t>NPR-Ed</a:t>
            </a:r>
          </a:p>
          <a:p>
            <a:r>
              <a:rPr lang="en-US" sz="2000" b="1" dirty="0"/>
              <a:t>The Atlantic</a:t>
            </a:r>
          </a:p>
          <a:p>
            <a:r>
              <a:rPr lang="en-US" sz="2000" b="1" dirty="0"/>
              <a:t>NBC News</a:t>
            </a:r>
          </a:p>
          <a:p>
            <a:r>
              <a:rPr lang="en-US" sz="2000" b="1" dirty="0"/>
              <a:t>The New York Times</a:t>
            </a:r>
          </a:p>
          <a:p>
            <a:r>
              <a:rPr lang="en-US" sz="2000" b="1" dirty="0"/>
              <a:t>The Washington Post</a:t>
            </a:r>
          </a:p>
          <a:p>
            <a:r>
              <a:rPr lang="en-US" sz="2000" b="1" dirty="0"/>
              <a:t>US News and World Report</a:t>
            </a:r>
          </a:p>
          <a:p>
            <a:r>
              <a:rPr lang="en-US" sz="2000" b="1" dirty="0"/>
              <a:t>Education Week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475709" y="1648637"/>
            <a:ext cx="4074002" cy="2834508"/>
          </a:xfrm>
        </p:spPr>
        <p:txBody>
          <a:bodyPr/>
          <a:lstStyle/>
          <a:p>
            <a:r>
              <a:rPr lang="en-US" sz="2000" b="1" dirty="0"/>
              <a:t>The Hechinger Report</a:t>
            </a:r>
          </a:p>
          <a:p>
            <a:r>
              <a:rPr lang="en-US" sz="2000" b="1" dirty="0" err="1"/>
              <a:t>Chalkbeat</a:t>
            </a:r>
            <a:endParaRPr lang="en-US" sz="2000" b="1" dirty="0"/>
          </a:p>
          <a:p>
            <a:r>
              <a:rPr lang="en-US" sz="2000" b="1" dirty="0"/>
              <a:t>The 74 Million</a:t>
            </a:r>
          </a:p>
          <a:p>
            <a:r>
              <a:rPr lang="en-US" sz="2000" b="1" dirty="0"/>
              <a:t>Politico</a:t>
            </a:r>
          </a:p>
          <a:p>
            <a:r>
              <a:rPr lang="en-US" sz="2000" b="1" dirty="0"/>
              <a:t>ProPublica</a:t>
            </a:r>
          </a:p>
          <a:p>
            <a:r>
              <a:rPr lang="en-US" sz="2000" b="1" dirty="0"/>
              <a:t>HuffPost</a:t>
            </a:r>
          </a:p>
          <a:p>
            <a:r>
              <a:rPr lang="en-US" sz="2000" b="1" dirty="0"/>
              <a:t>Buzzfeed</a:t>
            </a: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xmlns="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Digital-Native Outlets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773915"/>
            <a:ext cx="4937211" cy="1325563"/>
          </a:xfrm>
        </p:spPr>
        <p:txBody>
          <a:bodyPr/>
          <a:lstStyle/>
          <a:p>
            <a:r>
              <a:rPr lang="en-US" dirty="0"/>
              <a:t>Partnerships and content sharing come in many forms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2099945"/>
            <a:ext cx="3991476" cy="3130423"/>
          </a:xfrm>
        </p:spPr>
        <p:txBody>
          <a:bodyPr/>
          <a:lstStyle/>
          <a:p>
            <a:r>
              <a:rPr lang="en-US" sz="1800" dirty="0"/>
              <a:t>Collaborations of 2-plus outlets on enterprise stories</a:t>
            </a:r>
          </a:p>
          <a:p>
            <a:r>
              <a:rPr lang="en-US" sz="1800" dirty="0"/>
              <a:t>Fully cooked stories offered free to other outlets</a:t>
            </a:r>
          </a:p>
          <a:p>
            <a:r>
              <a:rPr lang="en-US" sz="1800" dirty="0"/>
              <a:t>National stories offered for local customization</a:t>
            </a:r>
          </a:p>
          <a:p>
            <a:r>
              <a:rPr lang="en-US" sz="1800" dirty="0"/>
              <a:t>Reporting "recipes" for local versions of national stories</a:t>
            </a:r>
          </a:p>
          <a:p>
            <a:r>
              <a:rPr lang="en-US" sz="1800" dirty="0"/>
              <a:t>Cross publication of onetime rivals'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National K-12 Education-only Outlets  </a:t>
            </a:r>
          </a:p>
        </p:txBody>
      </p:sp>
      <p:pic>
        <p:nvPicPr>
          <p:cNvPr id="17" name="Picture Placeholder 16">
            <a:extLst>
              <a:ext uri="{FF2B5EF4-FFF2-40B4-BE49-F238E27FC236}">
                <a16:creationId xmlns:a16="http://schemas.microsoft.com/office/drawing/2014/main" xmlns="" id="{CBB1FBB7-8048-6F41-A39C-61BDC2D38BF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/>
          <a:stretch/>
        </p:blipFill>
        <p:spPr>
          <a:xfrm>
            <a:off x="1103638" y="1848535"/>
            <a:ext cx="1430337" cy="143033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xmlns="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The Hechinger report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Grew from training institute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Partners with other outlets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Innovation and inequality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National plus select locales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In market for op-eds  </a:t>
            </a:r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xmlns="" id="{9F61DE0B-ECF7-B74B-80E5-B602A86B8F8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88" y="1848535"/>
            <a:ext cx="1424250" cy="1430337"/>
          </a:xfr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xmlns="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Education week</a:t>
            </a:r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xmlns="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Education sector audiences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New, big focus on practice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Rethought beat structure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Little strictly local news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Growing 1st person pieces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1" name="Picture Placeholder 20">
            <a:extLst>
              <a:ext uri="{FF2B5EF4-FFF2-40B4-BE49-F238E27FC236}">
                <a16:creationId xmlns:a16="http://schemas.microsoft.com/office/drawing/2014/main" xmlns="" id="{007C99FF-D296-8544-B04B-EA1DBB45780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773" y="1848535"/>
            <a:ext cx="1430337" cy="1430337"/>
          </a:xfr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 err="1"/>
              <a:t>tHe</a:t>
            </a:r>
            <a:r>
              <a:rPr lang="en-US" dirty="0"/>
              <a:t> 74 million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xmlns="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NYC &amp; LA newsrooms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Stories on breaking molds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4Fams &amp; Keeping It 100  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Founded by reformers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Wants opinion essays  </a:t>
            </a:r>
            <a:endParaRPr lang="en-US" dirty="0"/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xmlns="" id="{A164AE4A-BFE4-F247-8542-C612BD5BFAB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199" y="1848535"/>
            <a:ext cx="1424250" cy="1430337"/>
          </a:xfrm>
        </p:spPr>
      </p:pic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xmlns="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 err="1"/>
              <a:t>chalkbeat</a:t>
            </a:r>
            <a:endParaRPr lang="en-US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xmlns="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Local audiences foremost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7 places with more to come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Change &amp; broad relevance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National team spans locales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en-US" dirty="0"/>
              <a:t>Eager for 1st person pieces 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018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you get up to speed on these growing outlets?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3" name="Picture Placeholder 82">
            <a:extLst>
              <a:ext uri="{FF2B5EF4-FFF2-40B4-BE49-F238E27FC236}">
                <a16:creationId xmlns:a16="http://schemas.microsoft.com/office/drawing/2014/main" xmlns="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502" y="2366733"/>
            <a:ext cx="810835" cy="810835"/>
          </a:xfr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2E37A9B0-8DFC-4474-9F0A-612E661EF4EC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b="1" dirty="0"/>
              <a:t>Follow their reporters on social media and click on those links too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15309" y="3772554"/>
            <a:ext cx="3426373" cy="2138823"/>
          </a:xfrm>
        </p:spPr>
        <p:txBody>
          <a:bodyPr/>
          <a:lstStyle/>
          <a:p>
            <a:r>
              <a:rPr lang="en-US" b="1" dirty="0"/>
              <a:t>Subscribe to their newsletters and click on the links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b="1" dirty="0"/>
              <a:t>Come to EWA’s National Seminar and meet them in person! </a:t>
            </a:r>
            <a:endParaRPr lang="en-US" dirty="0"/>
          </a:p>
        </p:txBody>
      </p:sp>
      <p:pic>
        <p:nvPicPr>
          <p:cNvPr id="16" name="Picture Placeholder 15"/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053" y="2283801"/>
            <a:ext cx="925297" cy="925297"/>
          </a:xfrm>
        </p:spPr>
      </p:pic>
      <p:pic>
        <p:nvPicPr>
          <p:cNvPr id="18" name="Picture Placeholder 17"/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8497" y="2168573"/>
            <a:ext cx="1166649" cy="1166649"/>
          </a:xfrm>
        </p:spPr>
      </p:pic>
    </p:spTree>
    <p:extLst>
      <p:ext uri="{BB962C8B-B14F-4D97-AF65-F5344CB8AC3E}">
        <p14:creationId xmlns:p14="http://schemas.microsoft.com/office/powerpoint/2010/main" val="676331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xmlns="" id="{3A7EDB62-3E60-F44C-AE34-9495623E00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12" y="730558"/>
            <a:ext cx="5305661" cy="530163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xmlns="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</a:t>
            </a:r>
            <a:r>
              <a:rPr lang="en-US" dirty="0" smtClean="0"/>
              <a:t>you!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www.facebook.com</a:t>
            </a:r>
            <a:r>
              <a:rPr lang="en-US" dirty="0"/>
              <a:t>/</a:t>
            </a:r>
            <a:r>
              <a:rPr lang="en-US" dirty="0" err="1"/>
              <a:t>EdWriters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www.ewa.org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BD11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BD11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A9B47F-3DD8-4645-81DC-B88780643C07}">
  <ds:schemaRefs>
    <ds:schemaRef ds:uri="http://schemas.openxmlformats.org/package/2006/metadata/core-properties"/>
    <ds:schemaRef ds:uri="http://www.w3.org/XML/1998/namespace"/>
    <ds:schemaRef ds:uri="16c05727-aa75-4e4a-9b5f-8a80a1165891"/>
    <ds:schemaRef ds:uri="http://schemas.microsoft.com/office/2006/documentManagement/types"/>
    <ds:schemaRef ds:uri="http://schemas.microsoft.com/office/2006/metadata/properties"/>
    <ds:schemaRef ds:uri="71af3243-3dd4-4a8d-8c0d-dd76da1f02a5"/>
    <ds:schemaRef ds:uri="http://purl.org/dc/elements/1.1/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0</TotalTime>
  <Words>358</Words>
  <Application>Microsoft Macintosh PowerPoint</Application>
  <PresentationFormat>Widescreen</PresentationFormat>
  <Paragraphs>78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Calibri</vt:lpstr>
      <vt:lpstr>Wingdings</vt:lpstr>
      <vt:lpstr>Arial</vt:lpstr>
      <vt:lpstr>Office Theme</vt:lpstr>
      <vt:lpstr>1_Office Theme</vt:lpstr>
      <vt:lpstr>Trends in National Education Reporting</vt:lpstr>
      <vt:lpstr>Trends in National K-12 Education Coverage</vt:lpstr>
      <vt:lpstr>Pew Research Center  U.s. Newsroom Jobs Report</vt:lpstr>
      <vt:lpstr>Legacy &amp; Digital-Native Outlets</vt:lpstr>
      <vt:lpstr>Partnerships and content sharing come in many forms </vt:lpstr>
      <vt:lpstr>National K-12 Education-only Outlets  </vt:lpstr>
      <vt:lpstr>How can you get up to speed on these growing outlets?</vt:lpstr>
      <vt:lpstr>Thank you!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2019-07-08T21:22:35Z</dcterms:created>
  <dcterms:modified xsi:type="dcterms:W3CDTF">2019-07-11T21:19:57Z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